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394" r:id="rId3"/>
    <p:sldId id="395" r:id="rId4"/>
    <p:sldId id="396" r:id="rId5"/>
    <p:sldId id="397" r:id="rId6"/>
    <p:sldId id="398" r:id="rId7"/>
    <p:sldId id="399" r:id="rId8"/>
    <p:sldId id="401" r:id="rId9"/>
    <p:sldId id="402" r:id="rId10"/>
    <p:sldId id="400" r:id="rId11"/>
    <p:sldId id="403" r:id="rId12"/>
    <p:sldId id="414" r:id="rId13"/>
    <p:sldId id="404" r:id="rId14"/>
    <p:sldId id="405" r:id="rId15"/>
    <p:sldId id="406" r:id="rId16"/>
    <p:sldId id="408" r:id="rId17"/>
    <p:sldId id="407" r:id="rId18"/>
    <p:sldId id="409" r:id="rId19"/>
    <p:sldId id="410" r:id="rId20"/>
    <p:sldId id="411" r:id="rId21"/>
    <p:sldId id="412" r:id="rId22"/>
    <p:sldId id="4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napToGrid="0" showGuides="1">
      <p:cViewPr varScale="1">
        <p:scale>
          <a:sx n="123" d="100"/>
          <a:sy n="123" d="100"/>
        </p:scale>
        <p:origin x="101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7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3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09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93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6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48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23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40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0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1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3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4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69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7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3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4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3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0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product/331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zook.com/blog/2008/12/15/sick-laser-rangefinder-lidar-disassemble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Distance </a:t>
            </a:r>
            <a:r>
              <a:rPr lang="en-US" dirty="0"/>
              <a:t>Sensor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unfocussed ultrasound transducers have a wide beam pattern with significant side lobes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2438400"/>
            <a:ext cx="4667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791200"/>
            <a:ext cx="5631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Cao and </a:t>
            </a:r>
            <a:r>
              <a:rPr lang="en-US" sz="1400" dirty="0" err="1" smtClean="0"/>
              <a:t>Borenstein</a:t>
            </a:r>
            <a:r>
              <a:rPr lang="en-US" sz="1400" dirty="0" smtClean="0"/>
              <a:t>, “Experimental Characterization of Polaroid Ultrasonic</a:t>
            </a:r>
            <a:br>
              <a:rPr lang="en-US" sz="1400" dirty="0" smtClean="0"/>
            </a:br>
            <a:r>
              <a:rPr lang="en-US" sz="1400" dirty="0" smtClean="0"/>
              <a:t>Sensors in Single and Phased Array Configuration”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beamwidth</a:t>
            </a:r>
            <a:r>
              <a:rPr lang="en-US" dirty="0" smtClean="0"/>
              <a:t> + side lobes leads to spurious measurements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791200"/>
            <a:ext cx="5631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Cao and </a:t>
            </a:r>
            <a:r>
              <a:rPr lang="en-US" sz="1400" dirty="0" err="1" smtClean="0"/>
              <a:t>Borenstein</a:t>
            </a:r>
            <a:r>
              <a:rPr lang="en-US" sz="1400" dirty="0" smtClean="0"/>
              <a:t>, “Experimental Characterization of Polaroid Ultrasonic</a:t>
            </a:r>
            <a:br>
              <a:rPr lang="en-US" sz="1400" dirty="0" smtClean="0"/>
            </a:br>
            <a:r>
              <a:rPr lang="en-US" sz="1400" dirty="0" smtClean="0"/>
              <a:t>Sensors in Single and Phased Array Configuration”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175" y="1905000"/>
            <a:ext cx="5581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Time of Flight Sensor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www.adafruit.com/product/3317</a:t>
            </a:r>
            <a:endParaRPr lang="en-CA" dirty="0" smtClean="0"/>
          </a:p>
          <a:p>
            <a:r>
              <a:rPr lang="en-CA" dirty="0" smtClean="0"/>
              <a:t>appear in laser tape measures</a:t>
            </a:r>
          </a:p>
          <a:p>
            <a:r>
              <a:rPr lang="en-CA" dirty="0" smtClean="0"/>
              <a:t>array of time of flight sensors are use in time of flight cameras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87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LIDAR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light detection and ranging</a:t>
            </a:r>
          </a:p>
          <a:p>
            <a:r>
              <a:rPr lang="en-US" dirty="0" smtClean="0">
                <a:hlinkClick r:id="rId3"/>
              </a:rPr>
              <a:t>commercial range finder</a:t>
            </a:r>
            <a:br>
              <a:rPr lang="en-US" dirty="0" smtClean="0">
                <a:hlinkClick r:id="rId3"/>
              </a:rPr>
            </a:br>
            <a:r>
              <a:rPr lang="en-US" dirty="0" smtClean="0">
                <a:hlinkClick r:id="rId3"/>
              </a:rPr>
              <a:t>disassembled</a:t>
            </a:r>
            <a:endParaRPr lang="en-US" dirty="0" smtClean="0"/>
          </a:p>
        </p:txBody>
      </p:sp>
      <p:pic>
        <p:nvPicPr>
          <p:cNvPr id="7" name="Picture 6" descr="276px-LIDAR-scanned-SICK-LMS-anim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576262"/>
            <a:ext cx="2628900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LIDAR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time of flight sensor</a:t>
            </a:r>
          </a:p>
          <a:p>
            <a:pPr lvl="1"/>
            <a:r>
              <a:rPr lang="en-US" dirty="0" smtClean="0"/>
              <a:t>speed of light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ns	= 150 mm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= 15 mm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= 1.5 mm</a:t>
            </a:r>
          </a:p>
          <a:p>
            <a:endParaRPr lang="en-US" dirty="0" smtClean="0"/>
          </a:p>
          <a:p>
            <a:r>
              <a:rPr lang="en-US" dirty="0" smtClean="0"/>
              <a:t>typical angular resolution below 1 degree</a:t>
            </a:r>
          </a:p>
          <a:p>
            <a:r>
              <a:rPr lang="en-US" dirty="0" smtClean="0"/>
              <a:t>typical errors on the order of 10 cm or less</a:t>
            </a:r>
          </a:p>
          <a:p>
            <a:r>
              <a:rPr lang="en-US" dirty="0" smtClean="0"/>
              <a:t>cost &gt; $1,000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14600" y="1295400"/>
          <a:ext cx="13382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4" imgW="787320" imgH="241200" progId="Equation.3">
                  <p:embed/>
                </p:oleObj>
              </mc:Choice>
              <mc:Fallback>
                <p:oleObj name="Equation" r:id="rId4" imgW="7873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95400"/>
                        <a:ext cx="13382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810000" y="904875"/>
          <a:ext cx="10144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6" imgW="596880" imgH="228600" progId="Equation.3">
                  <p:embed/>
                </p:oleObj>
              </mc:Choice>
              <mc:Fallback>
                <p:oleObj name="Equation" r:id="rId6" imgW="5968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04875"/>
                        <a:ext cx="10144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 map and the robot’s location, find the probability density that the range finder detects an object at a distance</a:t>
            </a:r>
            <a:br>
              <a:rPr lang="en-US" dirty="0" smtClean="0"/>
            </a:br>
            <a:r>
              <a:rPr lang="en-US" dirty="0" smtClean="0"/>
              <a:t>along a beam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14800" y="2209800"/>
          <a:ext cx="4096512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603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534400" y="1259204"/>
          <a:ext cx="361950" cy="49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4" imgW="177480" imgH="241200" progId="Equation.3">
                  <p:embed/>
                </p:oleObj>
              </mc:Choice>
              <mc:Fallback>
                <p:oleObj name="Equation" r:id="rId4" imgW="1774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1259204"/>
                        <a:ext cx="361950" cy="493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955675" y="2286000"/>
          <a:ext cx="15001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6" imgW="736560" imgH="241200" progId="Equation.3">
                  <p:embed/>
                </p:oleObj>
              </mc:Choice>
              <mc:Fallback>
                <p:oleObj name="Equation" r:id="rId6" imgW="7365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2286000"/>
                        <a:ext cx="150018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886200"/>
            <a:ext cx="35621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k is here because range sensors</a:t>
            </a:r>
            <a:br>
              <a:rPr lang="en-US" dirty="0" smtClean="0"/>
            </a:br>
            <a:r>
              <a:rPr lang="en-US" dirty="0" smtClean="0"/>
              <a:t>typically return many measurements</a:t>
            </a:r>
            <a:br>
              <a:rPr lang="en-US" dirty="0" smtClean="0"/>
            </a:br>
            <a:r>
              <a:rPr lang="en-US" dirty="0" smtClean="0"/>
              <a:t>at one time; e.g., the sensor might</a:t>
            </a:r>
            <a:br>
              <a:rPr lang="en-US" dirty="0" smtClean="0"/>
            </a:br>
            <a:r>
              <a:rPr lang="en-US" dirty="0" smtClean="0"/>
              <a:t>return a full 360 degree scan made</a:t>
            </a:r>
            <a:br>
              <a:rPr lang="en-US" dirty="0" smtClean="0"/>
            </a:br>
            <a:r>
              <a:rPr lang="en-US" dirty="0" smtClean="0"/>
              <a:t>up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measurements at once</a:t>
            </a:r>
            <a:endParaRPr lang="en-US" dirty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57200" y="5410200"/>
          <a:ext cx="30511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8" imgW="1498320" imgH="241200" progId="Equation.3">
                  <p:embed/>
                </p:oleObj>
              </mc:Choice>
              <mc:Fallback>
                <p:oleObj name="Equation" r:id="rId8" imgW="14983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10200"/>
                        <a:ext cx="30511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6796088" y="4131469"/>
            <a:ext cx="1416843" cy="238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98469" y="3240882"/>
            <a:ext cx="735806" cy="90011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571716" y="2230452"/>
            <a:ext cx="229134" cy="191292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127477" y="4131469"/>
            <a:ext cx="1670993" cy="55162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716994" y="4133850"/>
            <a:ext cx="91001" cy="114745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10375" y="4121944"/>
            <a:ext cx="1393588" cy="165501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 descr="C:\Users\burton\AppData\Local\Microsoft\Windows\Temporary Internet Files\Content.IE5\X5GVJJ4G\MC900038921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86552" y="4012880"/>
            <a:ext cx="228600" cy="23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range finders have a minimum and maximum range</a:t>
            </a:r>
          </a:p>
          <a:p>
            <a:r>
              <a:rPr lang="en-US" dirty="0" smtClean="0"/>
              <a:t>we seek a model that can represent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correct range measurement with noise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unexpected obstacles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failures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random measurements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75" y="3429000"/>
            <a:ext cx="52768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56143" y="4093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315" y="50491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2763" y="46303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Correct Measurement with Noise</a:t>
            </a:r>
          </a:p>
          <a:p>
            <a:r>
              <a:rPr lang="en-US" dirty="0" smtClean="0"/>
              <a:t>suppose that the beam intersects an obstacle at a range of</a:t>
            </a:r>
          </a:p>
          <a:p>
            <a:pPr lvl="1"/>
            <a:r>
              <a:rPr lang="en-US" dirty="0" smtClean="0"/>
              <a:t>model this measurement as a narrow Gaussian with mean </a:t>
            </a:r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8385202" y="1321038"/>
          <a:ext cx="4397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4" imgW="215640" imgH="241200" progId="Equation.3">
                  <p:embed/>
                </p:oleObj>
              </mc:Choice>
              <mc:Fallback>
                <p:oleObj name="Equation" r:id="rId4" imgW="2156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202" y="1321038"/>
                        <a:ext cx="439738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683736" y="1746917"/>
          <a:ext cx="4397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6" imgW="215640" imgH="241200" progId="Equation.3">
                  <p:embed/>
                </p:oleObj>
              </mc:Choice>
              <mc:Fallback>
                <p:oleObj name="Equation" r:id="rId6" imgW="2156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736" y="1746917"/>
                        <a:ext cx="43973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9786" y="3657600"/>
            <a:ext cx="296442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377950" y="2441575"/>
          <a:ext cx="63881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8" imgW="3136680" imgH="482400" progId="Equation.3">
                  <p:embed/>
                </p:oleObj>
              </mc:Choice>
              <mc:Fallback>
                <p:oleObj name="Equation" r:id="rId8" imgW="313668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441575"/>
                        <a:ext cx="638810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Unexpected Obstacles</a:t>
            </a:r>
          </a:p>
          <a:p>
            <a:r>
              <a:rPr lang="en-US" dirty="0" smtClean="0"/>
              <a:t>in a dynamic environment there will be obstacles not found on a static map; these obstacles will cause range measurements shorter than expected</a:t>
            </a:r>
          </a:p>
          <a:p>
            <a:r>
              <a:rPr lang="en-US" dirty="0" smtClean="0"/>
              <a:t>if such obstacles appear continuously and independently at a constant average rate then they can be modeled as a Poisson process</a:t>
            </a:r>
          </a:p>
          <a:p>
            <a:r>
              <a:rPr lang="en-US" dirty="0" smtClean="0"/>
              <a:t>the time between events in a Poisson process has an exponential distribution with probability density function</a:t>
            </a:r>
            <a:endParaRPr lang="en-US" dirty="0"/>
          </a:p>
        </p:txBody>
      </p:sp>
      <p:pic>
        <p:nvPicPr>
          <p:cNvPr id="13" name="Picture 12" descr="exponent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25" y="5016392"/>
            <a:ext cx="3714749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545431" y="1600200"/>
          <a:ext cx="605313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4" imgW="2971800" imgH="533160" progId="Equation.3">
                  <p:embed/>
                </p:oleObj>
              </mc:Choice>
              <mc:Fallback>
                <p:oleObj name="Equation" r:id="rId4" imgW="2971800" imgH="533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431" y="1600200"/>
                        <a:ext cx="6053137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1130" y="3048000"/>
            <a:ext cx="298173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range sensors measure the distance between the robot and the sensed object(s)</a:t>
            </a:r>
          </a:p>
          <a:p>
            <a:pPr lvl="1"/>
            <a:r>
              <a:rPr lang="en-US" dirty="0" smtClean="0"/>
              <a:t>bearing measurement can be obtained by rotating the sensor or using multiple sensors arranged on a circular arc</a:t>
            </a:r>
          </a:p>
          <a:p>
            <a:r>
              <a:rPr lang="en-US" dirty="0" smtClean="0"/>
              <a:t>many non-vision based sensors can be modeled by measuring the distance along a beam or cone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Failures</a:t>
            </a:r>
          </a:p>
          <a:p>
            <a:r>
              <a:rPr lang="en-US" dirty="0" smtClean="0"/>
              <a:t>range finders can fail to sense an obstacle in which case most sensors return</a:t>
            </a:r>
          </a:p>
          <a:p>
            <a:r>
              <a:rPr lang="en-US" dirty="0" smtClean="0"/>
              <a:t>modeled as a point mass distribution centered at  </a:t>
            </a:r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869653" y="3429000"/>
          <a:ext cx="413861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4" imgW="2031840" imgH="482400" progId="Equation.3">
                  <p:embed/>
                </p:oleObj>
              </mc:Choice>
              <mc:Fallback>
                <p:oleObj name="Equation" r:id="rId4" imgW="20318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653" y="3429000"/>
                        <a:ext cx="4138613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567861" y="1758342"/>
          <a:ext cx="5699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6" imgW="279360" imgH="228600" progId="Equation.3">
                  <p:embed/>
                </p:oleObj>
              </mc:Choice>
              <mc:Fallback>
                <p:oleObj name="Equation" r:id="rId6" imgW="2793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861" y="1758342"/>
                        <a:ext cx="56991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139151" y="2219000"/>
          <a:ext cx="5699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9151" y="2219000"/>
                        <a:ext cx="56991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3149" y="3429000"/>
            <a:ext cx="2466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Random Measurements</a:t>
            </a:r>
          </a:p>
          <a:p>
            <a:r>
              <a:rPr lang="en-US" dirty="0" smtClean="0"/>
              <a:t>unexplainable measurements are modeled as a uniform distribution over the range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       ]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9632" y="3429000"/>
          <a:ext cx="48625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4" imgW="2387520" imgH="482400" progId="Equation.3">
                  <p:embed/>
                </p:oleObj>
              </mc:Choice>
              <mc:Fallback>
                <p:oleObj name="Equation" r:id="rId4" imgW="238752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32" y="3429000"/>
                        <a:ext cx="4862513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609586" y="1748983"/>
          <a:ext cx="5699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6" imgW="279360" imgH="228600" progId="Equation.3">
                  <p:embed/>
                </p:oleObj>
              </mc:Choice>
              <mc:Fallback>
                <p:oleObj name="Equation" r:id="rId6" imgW="2793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9586" y="1748983"/>
                        <a:ext cx="56991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1741" y="3429000"/>
            <a:ext cx="2552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Models of Range Finders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complete model is a weighted sum of the previous four densities with weights</a:t>
            </a:r>
            <a:endParaRPr lang="en-US" dirty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823369" y="2082993"/>
          <a:ext cx="34972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4" imgW="1714320" imgH="228600" progId="Equation.3">
                  <p:embed/>
                </p:oleObj>
              </mc:Choice>
              <mc:Fallback>
                <p:oleObj name="Equation" r:id="rId4" imgW="17143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369" y="2082993"/>
                        <a:ext cx="349726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2050256" y="2935288"/>
          <a:ext cx="5043487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6" imgW="2476440" imgH="965160" progId="Equation.3">
                  <p:embed/>
                </p:oleObj>
              </mc:Choice>
              <mc:Fallback>
                <p:oleObj name="Equation" r:id="rId6" imgW="2476440" imgH="965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256" y="2935288"/>
                        <a:ext cx="5043487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Infra-red Range Sensor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uses an IR LED and a linear CCD array to triangulate distances</a:t>
            </a:r>
            <a:endParaRPr lang="en-US" dirty="0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514600"/>
            <a:ext cx="43243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162800" y="4724400"/>
            <a:ext cx="1371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62800" y="19050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315200" y="1905000"/>
            <a:ext cx="533400" cy="28194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48600" y="1905000"/>
            <a:ext cx="533400" cy="28194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7162800" y="4495800"/>
            <a:ext cx="381000" cy="381000"/>
          </a:xfrm>
          <a:prstGeom prst="arc">
            <a:avLst>
              <a:gd name="adj1" fmla="val 1711530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9200" y="4724400"/>
            <a:ext cx="1371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029200" y="342900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181600" y="3429000"/>
            <a:ext cx="533400" cy="12954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15000" y="3429000"/>
            <a:ext cx="533400" cy="12954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>
            <a:off x="5029200" y="4495800"/>
            <a:ext cx="381000" cy="381000"/>
          </a:xfrm>
          <a:prstGeom prst="arc">
            <a:avLst>
              <a:gd name="adj1" fmla="val 17655683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334000" y="305966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463043" y="15240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029200" y="5410200"/>
            <a:ext cx="355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angle increases as distance increases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81000" y="57912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Sharp GP2Y0A21YK0F data sheet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Infra-red Range Sensor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has a minimum and maximum distance</a:t>
            </a:r>
          </a:p>
          <a:p>
            <a:pPr lvl="1"/>
            <a:r>
              <a:rPr lang="en-US" dirty="0" smtClean="0"/>
              <a:t>changes depending on the model but range is on the order of a few centimeters to a few meters</a:t>
            </a:r>
          </a:p>
          <a:p>
            <a:r>
              <a:rPr lang="en-US" dirty="0" smtClean="0"/>
              <a:t>inexpensive (less than $20)</a:t>
            </a:r>
          </a:p>
          <a:p>
            <a:r>
              <a:rPr lang="en-US" dirty="0" smtClean="0"/>
              <a:t>measurements affected by the material properties of the object</a:t>
            </a:r>
          </a:p>
          <a:p>
            <a:pPr lvl="1"/>
            <a:r>
              <a:rPr lang="en-US" dirty="0" smtClean="0"/>
              <a:t>but less sensitive to the orientation of the reflecting surface</a:t>
            </a:r>
          </a:p>
          <a:p>
            <a:r>
              <a:rPr lang="en-US" dirty="0" smtClean="0"/>
              <a:t>low accuracy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ultrasound is sound above the upper limit of human hearing (approximately 20,000 Hz)</a:t>
            </a:r>
          </a:p>
          <a:p>
            <a:r>
              <a:rPr lang="en-US" dirty="0" smtClean="0"/>
              <a:t>inexpensive ultrasonic transducers are essentially ceramic discs that vibrate at ultrasonic frequencies</a:t>
            </a:r>
          </a:p>
          <a:p>
            <a:pPr lvl="1"/>
            <a:r>
              <a:rPr lang="en-US" dirty="0" smtClean="0"/>
              <a:t>operate via the piezoelectric effect</a:t>
            </a:r>
          </a:p>
          <a:p>
            <a:pPr lvl="2"/>
            <a:r>
              <a:rPr lang="en-US" dirty="0" smtClean="0"/>
              <a:t>an applied external electric field causes a small change in the physical dimensions</a:t>
            </a:r>
          </a:p>
          <a:p>
            <a:pPr lvl="2"/>
            <a:r>
              <a:rPr lang="en-US" dirty="0" smtClean="0"/>
              <a:t>conversely, an applied stress will induce a small electric field</a:t>
            </a:r>
            <a:endParaRPr lang="en-US" dirty="0"/>
          </a:p>
        </p:txBody>
      </p:sp>
      <p:pic>
        <p:nvPicPr>
          <p:cNvPr id="7" name="Picture 6" descr="220px-SchemaPiez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114800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 of operation is simple</a:t>
            </a:r>
          </a:p>
          <a:p>
            <a:pPr lvl="1"/>
            <a:r>
              <a:rPr lang="en-US" dirty="0" smtClean="0"/>
              <a:t>transducer emits a short pulse of ultrasound</a:t>
            </a:r>
          </a:p>
          <a:p>
            <a:pPr lvl="1"/>
            <a:r>
              <a:rPr lang="en-US" dirty="0" smtClean="0"/>
              <a:t>receiver listens for echo</a:t>
            </a:r>
          </a:p>
          <a:p>
            <a:pPr lvl="1"/>
            <a:r>
              <a:rPr lang="en-US" dirty="0" smtClean="0"/>
              <a:t>time elapsed between pulse and echo is proportional to twice the distance to the object</a:t>
            </a:r>
            <a:endParaRPr lang="en-US" dirty="0"/>
          </a:p>
        </p:txBody>
      </p:sp>
      <p:pic>
        <p:nvPicPr>
          <p:cNvPr id="7" name="Picture 6" descr="son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793" y="2971800"/>
            <a:ext cx="6298413" cy="33777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speed of sound in air is given approximately by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temperature in Celsius</a:t>
            </a:r>
          </a:p>
          <a:p>
            <a:pPr lvl="1"/>
            <a:r>
              <a:rPr lang="en-US" dirty="0" smtClean="0"/>
              <a:t>humidity affects c</a:t>
            </a:r>
          </a:p>
          <a:p>
            <a:r>
              <a:rPr lang="en-US" dirty="0" smtClean="0"/>
              <a:t>modern electronics can easily measure elapsed time with sufficient precision to obtain good distance resolution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86810" y="1524000"/>
          <a:ext cx="177038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1041120" imgH="228600" progId="Equation.3">
                  <p:embed/>
                </p:oleObj>
              </mc:Choice>
              <mc:Fallback>
                <p:oleObj name="Equation" r:id="rId4" imgW="10411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810" y="1524000"/>
                        <a:ext cx="1770380" cy="388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77000"/>
            <a:ext cx="7467600" cy="245110"/>
          </a:xfrm>
        </p:spPr>
        <p:txBody>
          <a:bodyPr/>
          <a:lstStyle/>
          <a:p>
            <a:r>
              <a:rPr lang="en-US" dirty="0" smtClean="0"/>
              <a:t>Strickland and King, “Characteristics of Ultrasonic Ranging Sensors in an Underground Environment”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materials are </a:t>
            </a:r>
            <a:r>
              <a:rPr lang="en-US" dirty="0" err="1" smtClean="0"/>
              <a:t>specular</a:t>
            </a:r>
            <a:r>
              <a:rPr lang="en-US" dirty="0" smtClean="0"/>
              <a:t> reflectors of ultrasound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2" y="2133600"/>
            <a:ext cx="6238875" cy="401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Ultrasound Range Sensors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multiple reflections produce erroneous distance measurements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2" y="2057400"/>
            <a:ext cx="6315075" cy="395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533400" y="6477000"/>
            <a:ext cx="7467600" cy="24511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Strickland and King, “Characteristics of Ultrasonic Ranging Sensors in an Underground Environment”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3939</TotalTime>
  <Words>683</Words>
  <Application>Microsoft Office PowerPoint</Application>
  <PresentationFormat>On-screen Show (4:3)</PresentationFormat>
  <Paragraphs>157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Equation</vt:lpstr>
      <vt:lpstr>Distance Sensor Models</vt:lpstr>
      <vt:lpstr>Range Sensors</vt:lpstr>
      <vt:lpstr>Infra-red Range Sensor</vt:lpstr>
      <vt:lpstr>Infra-red Range Sensor</vt:lpstr>
      <vt:lpstr>Ultrasound Range Sensors</vt:lpstr>
      <vt:lpstr>Ultrasound Range Sensors</vt:lpstr>
      <vt:lpstr>Ultrasound Range Sensors</vt:lpstr>
      <vt:lpstr>Ultrasound Range Sensors</vt:lpstr>
      <vt:lpstr>Ultrasound Range Sensors</vt:lpstr>
      <vt:lpstr>Ultrasound Range Sensors</vt:lpstr>
      <vt:lpstr>Ultrasound Range Sensors</vt:lpstr>
      <vt:lpstr>Time of Flight Sensor</vt:lpstr>
      <vt:lpstr>LIDAR</vt:lpstr>
      <vt:lpstr>LIDAR</vt:lpstr>
      <vt:lpstr>Beam Models of Range Finders</vt:lpstr>
      <vt:lpstr>Beam Models of Range Finders</vt:lpstr>
      <vt:lpstr>Beam Models of Range Finders</vt:lpstr>
      <vt:lpstr>Beam Models of Range Finders</vt:lpstr>
      <vt:lpstr>Beam Models of Range Finders</vt:lpstr>
      <vt:lpstr>Beam Models of Range Finders</vt:lpstr>
      <vt:lpstr>Beam Models of Range Finders</vt:lpstr>
      <vt:lpstr>Beam Models of Range Finders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74</cp:revision>
  <dcterms:created xsi:type="dcterms:W3CDTF">2011-01-07T01:27:12Z</dcterms:created>
  <dcterms:modified xsi:type="dcterms:W3CDTF">2018-03-16T17:12:13Z</dcterms:modified>
</cp:coreProperties>
</file>